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60" r:id="rId5"/>
    <p:sldId id="267" r:id="rId6"/>
    <p:sldId id="283" r:id="rId7"/>
    <p:sldId id="261" r:id="rId8"/>
    <p:sldId id="280" r:id="rId9"/>
    <p:sldId id="284" r:id="rId10"/>
    <p:sldId id="285" r:id="rId11"/>
    <p:sldId id="264" r:id="rId12"/>
    <p:sldId id="272" r:id="rId13"/>
    <p:sldId id="273" r:id="rId14"/>
    <p:sldId id="274" r:id="rId15"/>
    <p:sldId id="275" r:id="rId16"/>
    <p:sldId id="276" r:id="rId17"/>
    <p:sldId id="281" r:id="rId18"/>
    <p:sldId id="282" r:id="rId19"/>
    <p:sldId id="268" r:id="rId20"/>
    <p:sldId id="278" r:id="rId21"/>
    <p:sldId id="277" r:id="rId22"/>
    <p:sldId id="270" r:id="rId23"/>
    <p:sldId id="279" r:id="rId24"/>
    <p:sldId id="271" r:id="rId25"/>
    <p:sldId id="286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1117" autoAdjust="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CAC65-A37A-435F-BB62-23402AA9BAE0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04183-FEE1-4241-9730-09CFE8CBB2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095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4183-FEE1-4241-9730-09CFE8CBB2C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447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623C-10ED-4A25-B762-506A50F51738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4B8C-0B7E-4760-84A0-228AE01AD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362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623C-10ED-4A25-B762-506A50F51738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4B8C-0B7E-4760-84A0-228AE01AD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185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623C-10ED-4A25-B762-506A50F51738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4B8C-0B7E-4760-84A0-228AE01AD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232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623C-10ED-4A25-B762-506A50F51738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4B8C-0B7E-4760-84A0-228AE01AD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36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623C-10ED-4A25-B762-506A50F51738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4B8C-0B7E-4760-84A0-228AE01AD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65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623C-10ED-4A25-B762-506A50F51738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4B8C-0B7E-4760-84A0-228AE01AD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346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623C-10ED-4A25-B762-506A50F51738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4B8C-0B7E-4760-84A0-228AE01AD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487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623C-10ED-4A25-B762-506A50F51738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4B8C-0B7E-4760-84A0-228AE01AD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06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623C-10ED-4A25-B762-506A50F51738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4B8C-0B7E-4760-84A0-228AE01AD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00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623C-10ED-4A25-B762-506A50F51738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4B8C-0B7E-4760-84A0-228AE01AD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632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623C-10ED-4A25-B762-506A50F51738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4B8C-0B7E-4760-84A0-228AE01AD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59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D623C-10ED-4A25-B762-506A50F51738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C4B8C-0B7E-4760-84A0-228AE01AD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73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What a shame! 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Self Harm in Adolescence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75177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Who self harms?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	</a:t>
            </a:r>
            <a:r>
              <a:rPr lang="en-GB" sz="3600" dirty="0" smtClean="0"/>
              <a:t>Maladaptive </a:t>
            </a:r>
            <a:r>
              <a:rPr lang="en-GB" sz="3600" dirty="0"/>
              <a:t>coping styles: </a:t>
            </a:r>
            <a:r>
              <a:rPr lang="en-GB" sz="3600" dirty="0" smtClean="0"/>
              <a:t>Rumination (repetitive 	thoughts)and Alexithymia (inability to name 	emotions)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/>
              <a:t>	</a:t>
            </a:r>
            <a:r>
              <a:rPr lang="en-GB" sz="3600" dirty="0" smtClean="0"/>
              <a:t>Very </a:t>
            </a:r>
            <a:r>
              <a:rPr lang="en-GB" sz="3600" dirty="0"/>
              <a:t>sensitive </a:t>
            </a:r>
            <a:r>
              <a:rPr lang="en-GB" sz="3600" dirty="0" smtClean="0"/>
              <a:t>with </a:t>
            </a:r>
            <a:r>
              <a:rPr lang="en-GB" sz="3600" dirty="0"/>
              <a:t>reactive </a:t>
            </a:r>
            <a:r>
              <a:rPr lang="en-GB" sz="3600" dirty="0" smtClean="0"/>
              <a:t>emotional systems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/>
              <a:t>	Inability to tolerate difficult </a:t>
            </a:r>
            <a:r>
              <a:rPr lang="en-GB" sz="3600" dirty="0" smtClean="0"/>
              <a:t>feelings</a:t>
            </a:r>
            <a:endParaRPr lang="en-GB" sz="3600" dirty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98193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Why self harm? Because it works!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6000" dirty="0" smtClean="0">
                <a:solidFill>
                  <a:srgbClr val="FF0000"/>
                </a:solidFill>
              </a:rPr>
              <a:t>Control</a:t>
            </a:r>
          </a:p>
          <a:p>
            <a:pPr marL="0" indent="0">
              <a:buNone/>
            </a:pPr>
            <a:endParaRPr lang="en-GB" sz="3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600" dirty="0" smtClean="0"/>
              <a:t>Anger or feeling trapped: Every moment of life is dictated by someone else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 smtClean="0"/>
              <a:t>Panic: Life feels too chaotic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 smtClean="0"/>
              <a:t>Proof of personal strength</a:t>
            </a:r>
          </a:p>
        </p:txBody>
      </p:sp>
    </p:spTree>
    <p:extLst>
      <p:ext uri="{BB962C8B-B14F-4D97-AF65-F5344CB8AC3E}">
        <p14:creationId xmlns:p14="http://schemas.microsoft.com/office/powerpoint/2010/main" val="27294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8188"/>
            <a:ext cx="10515600" cy="52087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dirty="0" smtClean="0">
                <a:solidFill>
                  <a:srgbClr val="FF0000"/>
                </a:solidFill>
              </a:rPr>
              <a:t>Release</a:t>
            </a:r>
          </a:p>
          <a:p>
            <a:endParaRPr lang="en-GB" dirty="0"/>
          </a:p>
          <a:p>
            <a:pPr marL="914400" lvl="2" indent="0">
              <a:buNone/>
            </a:pPr>
            <a:r>
              <a:rPr lang="en-GB" sz="3600" dirty="0" smtClean="0"/>
              <a:t>Releasing and relieving difficult feelings</a:t>
            </a:r>
          </a:p>
          <a:p>
            <a:pPr marL="914400" lvl="2" indent="0">
              <a:buNone/>
            </a:pPr>
            <a:endParaRPr lang="en-GB" sz="3600" dirty="0"/>
          </a:p>
          <a:p>
            <a:pPr marL="914400" lvl="2" indent="0">
              <a:buNone/>
            </a:pPr>
            <a:r>
              <a:rPr lang="en-GB" sz="3600" dirty="0" smtClean="0"/>
              <a:t>A lack of more effective strategies for recognising and managing these feelings</a:t>
            </a:r>
          </a:p>
          <a:p>
            <a:pPr marL="914400" lvl="2" indent="0">
              <a:buNone/>
            </a:pPr>
            <a:endParaRPr lang="en-GB" sz="3600" dirty="0"/>
          </a:p>
          <a:p>
            <a:pPr marL="914400" lvl="2" indent="0">
              <a:buNone/>
            </a:pPr>
            <a:r>
              <a:rPr lang="en-GB" sz="3600" dirty="0" smtClean="0"/>
              <a:t>Catharsis</a:t>
            </a:r>
          </a:p>
        </p:txBody>
      </p:sp>
    </p:spTree>
    <p:extLst>
      <p:ext uri="{BB962C8B-B14F-4D97-AF65-F5344CB8AC3E}">
        <p14:creationId xmlns:p14="http://schemas.microsoft.com/office/powerpoint/2010/main" val="108838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5765"/>
            <a:ext cx="10515600" cy="510119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6000" dirty="0" smtClean="0">
                <a:solidFill>
                  <a:srgbClr val="FF0000"/>
                </a:solidFill>
              </a:rPr>
              <a:t>Escape</a:t>
            </a:r>
          </a:p>
          <a:p>
            <a:endParaRPr lang="en-GB" dirty="0"/>
          </a:p>
          <a:p>
            <a:pPr marL="1371600" lvl="3" indent="0">
              <a:buNone/>
            </a:pPr>
            <a:r>
              <a:rPr lang="en-GB" sz="4000" dirty="0" smtClean="0"/>
              <a:t>Pain blocks other feelings</a:t>
            </a:r>
          </a:p>
          <a:p>
            <a:pPr marL="1371600" lvl="3" indent="0">
              <a:buNone/>
            </a:pPr>
            <a:endParaRPr lang="en-GB" sz="4000" dirty="0"/>
          </a:p>
          <a:p>
            <a:pPr marL="1371600" lvl="3" indent="0">
              <a:buNone/>
            </a:pPr>
            <a:r>
              <a:rPr lang="en-GB" sz="4000" dirty="0" smtClean="0"/>
              <a:t>Pain helps to enter a dissociative state</a:t>
            </a:r>
          </a:p>
          <a:p>
            <a:pPr marL="1371600" lvl="3" indent="0">
              <a:buNone/>
            </a:pPr>
            <a:endParaRPr lang="en-GB" sz="4000" dirty="0"/>
          </a:p>
          <a:p>
            <a:pPr marL="1371600" lvl="3" indent="0">
              <a:buNone/>
            </a:pPr>
            <a:r>
              <a:rPr lang="en-GB" sz="4000" dirty="0" smtClean="0"/>
              <a:t>Trance</a:t>
            </a:r>
          </a:p>
          <a:p>
            <a:pPr marL="1371600" lvl="3" indent="0">
              <a:buNone/>
            </a:pPr>
            <a:endParaRPr lang="en-GB" sz="4000" dirty="0"/>
          </a:p>
          <a:p>
            <a:pPr marL="1371600" lvl="3" indent="0">
              <a:buNone/>
            </a:pPr>
            <a:r>
              <a:rPr lang="en-GB" sz="4000" dirty="0" smtClean="0"/>
              <a:t>Endorphins leads to lack of pain</a:t>
            </a:r>
          </a:p>
          <a:p>
            <a:pPr marL="1371600" lvl="3" indent="0">
              <a:buNone/>
            </a:pPr>
            <a:endParaRPr lang="en-GB" sz="4000" dirty="0"/>
          </a:p>
          <a:p>
            <a:pPr marL="1371600" lvl="3" indent="0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53896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0918" y="1021976"/>
            <a:ext cx="10062882" cy="515498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sz="6500" dirty="0" smtClean="0">
                <a:solidFill>
                  <a:srgbClr val="FF0000"/>
                </a:solidFill>
              </a:rPr>
              <a:t>Punishment </a:t>
            </a:r>
            <a:endParaRPr lang="en-GB" sz="6500" dirty="0">
              <a:solidFill>
                <a:srgbClr val="FF0000"/>
              </a:solidFill>
            </a:endParaRPr>
          </a:p>
          <a:p>
            <a:endParaRPr lang="en-GB" dirty="0" smtClean="0"/>
          </a:p>
          <a:p>
            <a:pPr marL="0" indent="0">
              <a:buNone/>
            </a:pPr>
            <a:r>
              <a:rPr lang="en-GB" sz="4200" dirty="0" smtClean="0"/>
              <a:t>Absolution for failure </a:t>
            </a:r>
          </a:p>
          <a:p>
            <a:pPr marL="0" indent="0">
              <a:buNone/>
            </a:pPr>
            <a:endParaRPr lang="en-GB" sz="4200" dirty="0"/>
          </a:p>
          <a:p>
            <a:pPr marL="0" indent="0">
              <a:buNone/>
            </a:pPr>
            <a:r>
              <a:rPr lang="en-GB" sz="4200" dirty="0" smtClean="0"/>
              <a:t>Perfectionism: unrealistic standards and lack of self forgiveness</a:t>
            </a:r>
          </a:p>
          <a:p>
            <a:pPr marL="0" indent="0">
              <a:buNone/>
            </a:pPr>
            <a:endParaRPr lang="en-GB" sz="4200" dirty="0"/>
          </a:p>
          <a:p>
            <a:pPr marL="0" indent="0">
              <a:buNone/>
            </a:pPr>
            <a:r>
              <a:rPr lang="en-GB" sz="4200" dirty="0" smtClean="0"/>
              <a:t>Repeating a pattern of abuse or neglect</a:t>
            </a:r>
          </a:p>
          <a:p>
            <a:pPr marL="0" indent="0">
              <a:buNone/>
            </a:pPr>
            <a:endParaRPr lang="en-GB" sz="4200" dirty="0"/>
          </a:p>
          <a:p>
            <a:pPr marL="0" indent="0">
              <a:buNone/>
            </a:pPr>
            <a:r>
              <a:rPr lang="en-GB" sz="4200" dirty="0" smtClean="0"/>
              <a:t>The parallel with eating disorders</a:t>
            </a:r>
            <a:endParaRPr lang="en-GB" sz="4200" dirty="0"/>
          </a:p>
        </p:txBody>
      </p:sp>
    </p:spTree>
    <p:extLst>
      <p:ext uri="{BB962C8B-B14F-4D97-AF65-F5344CB8AC3E}">
        <p14:creationId xmlns:p14="http://schemas.microsoft.com/office/powerpoint/2010/main" val="235077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1976"/>
            <a:ext cx="10515600" cy="515498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6000" dirty="0" smtClean="0">
                <a:solidFill>
                  <a:srgbClr val="FF0000"/>
                </a:solidFill>
              </a:rPr>
              <a:t>To feel cared for</a:t>
            </a:r>
          </a:p>
          <a:p>
            <a:pPr marL="0" indent="0">
              <a:buNone/>
            </a:pPr>
            <a:endParaRPr lang="en-GB" dirty="0"/>
          </a:p>
          <a:p>
            <a:pPr marL="914400" lvl="2" indent="0">
              <a:buNone/>
            </a:pPr>
            <a:r>
              <a:rPr lang="en-GB" sz="3600" dirty="0" smtClean="0"/>
              <a:t>Attention: A plea for attention and help from another (a nurse) to acknowledge vulnerability and care for needs</a:t>
            </a:r>
          </a:p>
          <a:p>
            <a:pPr marL="914400" lvl="2" indent="0">
              <a:buNone/>
            </a:pPr>
            <a:endParaRPr lang="en-GB" sz="3600" dirty="0"/>
          </a:p>
          <a:p>
            <a:pPr marL="914400" lvl="2" indent="0">
              <a:buNone/>
            </a:pPr>
            <a:r>
              <a:rPr lang="en-GB" sz="3600" dirty="0" smtClean="0"/>
              <a:t>A ‘legitimate’ reason for self care</a:t>
            </a:r>
          </a:p>
          <a:p>
            <a:pPr marL="457200" lvl="1" indent="0">
              <a:buNone/>
            </a:pPr>
            <a:endParaRPr lang="en-GB" sz="3600" dirty="0"/>
          </a:p>
          <a:p>
            <a:pPr marL="914400" lvl="2" indent="0">
              <a:buNone/>
            </a:pPr>
            <a:r>
              <a:rPr lang="en-GB" sz="3600" dirty="0" smtClean="0"/>
              <a:t>To counter isolation by communicating feelings to friends who understand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32242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5765"/>
            <a:ext cx="10515600" cy="510119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6000" dirty="0" smtClean="0">
                <a:solidFill>
                  <a:srgbClr val="FF0000"/>
                </a:solidFill>
              </a:rPr>
              <a:t>To feel real</a:t>
            </a:r>
          </a:p>
          <a:p>
            <a:pPr marL="2286000" lvl="5" indent="0">
              <a:buNone/>
            </a:pPr>
            <a:endParaRPr lang="en-GB" sz="4000" dirty="0" smtClean="0"/>
          </a:p>
          <a:p>
            <a:pPr marL="2286000" lvl="5" indent="0">
              <a:buNone/>
            </a:pPr>
            <a:r>
              <a:rPr lang="en-GB" sz="4200" dirty="0" smtClean="0"/>
              <a:t>Depression (depleted serotonin)</a:t>
            </a:r>
          </a:p>
          <a:p>
            <a:pPr marL="2286000" lvl="5" indent="0">
              <a:buNone/>
            </a:pPr>
            <a:endParaRPr lang="en-GB" sz="4200" dirty="0"/>
          </a:p>
          <a:p>
            <a:pPr marL="2286000" lvl="5" indent="0">
              <a:buNone/>
            </a:pPr>
            <a:r>
              <a:rPr lang="en-GB" sz="4200" dirty="0"/>
              <a:t>A</a:t>
            </a:r>
            <a:r>
              <a:rPr lang="en-GB" sz="4200" dirty="0" smtClean="0"/>
              <a:t>nxiety (high cortisol) causes burnout</a:t>
            </a:r>
          </a:p>
          <a:p>
            <a:pPr marL="2286000" lvl="5" indent="0">
              <a:buNone/>
            </a:pPr>
            <a:endParaRPr lang="en-GB" sz="4200" dirty="0"/>
          </a:p>
          <a:p>
            <a:pPr marL="2286000" lvl="5" indent="0">
              <a:buNone/>
            </a:pPr>
            <a:r>
              <a:rPr lang="en-GB" sz="4200" dirty="0" smtClean="0"/>
              <a:t>‘Flow’ experience</a:t>
            </a:r>
          </a:p>
          <a:p>
            <a:pPr marL="2286000" lvl="5" indent="0">
              <a:buNone/>
            </a:pPr>
            <a:endParaRPr lang="en-GB" sz="4200" dirty="0"/>
          </a:p>
          <a:p>
            <a:pPr marL="2286000" lvl="5" indent="0">
              <a:buNone/>
            </a:pPr>
            <a:r>
              <a:rPr lang="en-GB" sz="4200" dirty="0" smtClean="0"/>
              <a:t>Adrenalin</a:t>
            </a:r>
          </a:p>
          <a:p>
            <a:pPr marL="2286000" lvl="5" indent="0">
              <a:buNone/>
            </a:pPr>
            <a:endParaRPr lang="en-GB" sz="4200" dirty="0"/>
          </a:p>
          <a:p>
            <a:pPr marL="2286000" lvl="5" indent="0">
              <a:buNone/>
            </a:pPr>
            <a:r>
              <a:rPr lang="en-GB" sz="4200" dirty="0" smtClean="0"/>
              <a:t>After the self harm: To be able to cry feels good</a:t>
            </a:r>
            <a:endParaRPr lang="en-GB" sz="4200" dirty="0"/>
          </a:p>
        </p:txBody>
      </p:sp>
    </p:spTree>
    <p:extLst>
      <p:ext uri="{BB962C8B-B14F-4D97-AF65-F5344CB8AC3E}">
        <p14:creationId xmlns:p14="http://schemas.microsoft.com/office/powerpoint/2010/main" val="360967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Common questions about self harm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686" y="1825625"/>
            <a:ext cx="10172114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600" dirty="0" smtClean="0"/>
              <a:t>Where do they learn to do it? Social learning and/or spontaneity</a:t>
            </a:r>
          </a:p>
          <a:p>
            <a:pPr marL="0" indent="0">
              <a:buNone/>
            </a:pPr>
            <a:r>
              <a:rPr lang="en-GB" sz="3600" dirty="0" smtClean="0"/>
              <a:t>Why is self harm increasing?</a:t>
            </a:r>
          </a:p>
          <a:p>
            <a:pPr marL="0" indent="0">
              <a:buNone/>
            </a:pPr>
            <a:r>
              <a:rPr lang="en-GB" sz="3600" dirty="0" smtClean="0"/>
              <a:t>Do young people plan to self harm?</a:t>
            </a:r>
          </a:p>
          <a:p>
            <a:pPr marL="0" indent="0">
              <a:buNone/>
            </a:pPr>
            <a:r>
              <a:rPr lang="en-GB" sz="3600" dirty="0" smtClean="0"/>
              <a:t>Is it always done the same way?</a:t>
            </a:r>
          </a:p>
          <a:p>
            <a:pPr marL="0" indent="0">
              <a:buNone/>
            </a:pPr>
            <a:r>
              <a:rPr lang="en-GB" sz="3600" dirty="0" smtClean="0"/>
              <a:t>Do young people know they are putting themselves in danger?</a:t>
            </a:r>
          </a:p>
          <a:p>
            <a:pPr marL="0" indent="0">
              <a:buNone/>
            </a:pPr>
            <a:r>
              <a:rPr lang="en-GB" sz="3600" dirty="0" smtClean="0"/>
              <a:t>Why is reliable data about self harm hard to get?</a:t>
            </a:r>
          </a:p>
        </p:txBody>
      </p:sp>
    </p:spTree>
    <p:extLst>
      <p:ext uri="{BB962C8B-B14F-4D97-AF65-F5344CB8AC3E}">
        <p14:creationId xmlns:p14="http://schemas.microsoft.com/office/powerpoint/2010/main" val="51558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>
                <a:solidFill>
                  <a:schemeClr val="accent5">
                    <a:lumMod val="50000"/>
                  </a:schemeClr>
                </a:solidFill>
              </a:rPr>
              <a:t>Is there a 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continuum of self harm?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1836" y="1986989"/>
            <a:ext cx="9175376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200" dirty="0" smtClean="0"/>
              <a:t>Some extreme sports</a:t>
            </a:r>
          </a:p>
          <a:p>
            <a:pPr marL="0" indent="0">
              <a:buNone/>
            </a:pPr>
            <a:endParaRPr lang="en-GB" sz="4200" dirty="0"/>
          </a:p>
          <a:p>
            <a:pPr marL="0" indent="0">
              <a:buNone/>
            </a:pPr>
            <a:r>
              <a:rPr lang="en-GB" sz="4200" dirty="0" err="1" smtClean="0"/>
              <a:t>Workaholism</a:t>
            </a:r>
            <a:endParaRPr lang="en-GB" sz="4200" dirty="0" smtClean="0"/>
          </a:p>
          <a:p>
            <a:pPr marL="0" indent="0">
              <a:buNone/>
            </a:pPr>
            <a:endParaRPr lang="en-GB" sz="4200" dirty="0"/>
          </a:p>
          <a:p>
            <a:pPr marL="0" indent="0">
              <a:buNone/>
            </a:pPr>
            <a:r>
              <a:rPr lang="en-GB" sz="4200" dirty="0" smtClean="0"/>
              <a:t>Some religious practices (restrictions and denial of needs)</a:t>
            </a:r>
          </a:p>
          <a:p>
            <a:pPr marL="0" indent="0">
              <a:buNone/>
            </a:pPr>
            <a:endParaRPr lang="en-GB" sz="4200" dirty="0"/>
          </a:p>
          <a:p>
            <a:pPr marL="0" indent="0">
              <a:buNone/>
            </a:pPr>
            <a:r>
              <a:rPr lang="en-GB" sz="4200" dirty="0" smtClean="0"/>
              <a:t>‘Crying for a vision’ (religious trance)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41262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What can we do to help these young people?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3575" y="1906307"/>
            <a:ext cx="8395447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smtClean="0"/>
              <a:t>Vigilance for signs of distress</a:t>
            </a:r>
          </a:p>
          <a:p>
            <a:pPr marL="0" indent="0">
              <a:buNone/>
            </a:pPr>
            <a:r>
              <a:rPr lang="en-GB" dirty="0" smtClean="0"/>
              <a:t>Access to a trusted adult</a:t>
            </a:r>
          </a:p>
          <a:p>
            <a:pPr marL="0" indent="0">
              <a:buNone/>
            </a:pPr>
            <a:r>
              <a:rPr lang="en-GB" dirty="0" smtClean="0"/>
              <a:t>A safe space</a:t>
            </a:r>
          </a:p>
          <a:p>
            <a:pPr marL="0" indent="0">
              <a:buNone/>
            </a:pPr>
            <a:r>
              <a:rPr lang="en-GB" dirty="0" smtClean="0"/>
              <a:t>Time to relax and to sleep</a:t>
            </a:r>
          </a:p>
          <a:p>
            <a:pPr marL="0" indent="0">
              <a:buNone/>
            </a:pPr>
            <a:r>
              <a:rPr lang="en-GB" dirty="0" smtClean="0"/>
              <a:t>Don’t ask that they stop the self harm. It is self-protective until there are other coping strategies in place.</a:t>
            </a:r>
          </a:p>
          <a:p>
            <a:pPr marL="0" indent="0">
              <a:buNone/>
            </a:pPr>
            <a:r>
              <a:rPr lang="en-GB" dirty="0" smtClean="0"/>
              <a:t>Teach them mindfulness: calming strategies, conflict resolution skills, communication skills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sz="32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15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Statistics on the mental health of teenagers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dirty="0" smtClean="0"/>
              <a:t>Over 75 percent of mental disorders develop before the age of 24 and half by the age of 15. (BACP, </a:t>
            </a:r>
            <a:r>
              <a:rPr lang="en-GB" sz="3200" u="sng" dirty="0" smtClean="0"/>
              <a:t>Therapy Today</a:t>
            </a:r>
            <a:r>
              <a:rPr lang="en-GB" sz="3200" dirty="0" smtClean="0"/>
              <a:t>, September 2015)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 smtClean="0"/>
              <a:t>82 percent of girls 13 to 21 say adults don’t recognise the pressure they are under (</a:t>
            </a:r>
            <a:r>
              <a:rPr lang="en-GB" sz="3200" dirty="0" err="1" smtClean="0"/>
              <a:t>Girlguiding’s</a:t>
            </a:r>
            <a:r>
              <a:rPr lang="en-GB" sz="3200" dirty="0" smtClean="0"/>
              <a:t> </a:t>
            </a:r>
            <a:r>
              <a:rPr lang="en-GB" sz="3200" u="sng" dirty="0" smtClean="0"/>
              <a:t>Girl’s Attitude Survey</a:t>
            </a:r>
            <a:r>
              <a:rPr lang="en-GB" sz="3200" dirty="0" smtClean="0"/>
              <a:t>, 2015)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 smtClean="0"/>
              <a:t>28 percent of 11 to 16 year-olds say they have personally needed help with their mental health (GAS, 2015)</a:t>
            </a:r>
          </a:p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3254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7506"/>
            <a:ext cx="10515600" cy="528945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6000" dirty="0" smtClean="0">
                <a:solidFill>
                  <a:srgbClr val="FF0000"/>
                </a:solidFill>
              </a:rPr>
              <a:t>Break the Silence!</a:t>
            </a:r>
          </a:p>
          <a:p>
            <a:pPr marL="0" indent="0">
              <a:buNone/>
            </a:pPr>
            <a:endParaRPr lang="en-GB" sz="3200" dirty="0"/>
          </a:p>
          <a:p>
            <a:pPr marL="457200" lvl="1" indent="0">
              <a:buNone/>
            </a:pPr>
            <a:r>
              <a:rPr lang="en-GB" sz="3600" dirty="0" smtClean="0"/>
              <a:t>Accept that mental </a:t>
            </a:r>
            <a:r>
              <a:rPr lang="en-GB" sz="3600" dirty="0"/>
              <a:t>health difficulties </a:t>
            </a:r>
            <a:r>
              <a:rPr lang="en-GB" sz="3600" dirty="0" smtClean="0"/>
              <a:t>are </a:t>
            </a:r>
            <a:r>
              <a:rPr lang="en-GB" sz="3600" dirty="0"/>
              <a:t>a normal part of </a:t>
            </a:r>
            <a:r>
              <a:rPr lang="en-GB" sz="3600" dirty="0" smtClean="0"/>
              <a:t>life</a:t>
            </a:r>
          </a:p>
          <a:p>
            <a:pPr marL="457200" lvl="1" indent="0">
              <a:buNone/>
            </a:pPr>
            <a:endParaRPr lang="en-GB" sz="3600" dirty="0"/>
          </a:p>
          <a:p>
            <a:pPr marL="457200" lvl="1" indent="0">
              <a:buNone/>
            </a:pPr>
            <a:r>
              <a:rPr lang="en-GB" sz="3600" dirty="0" smtClean="0"/>
              <a:t>Counter the </a:t>
            </a:r>
            <a:r>
              <a:rPr lang="en-GB" sz="3600" dirty="0"/>
              <a:t>shame: </a:t>
            </a:r>
            <a:r>
              <a:rPr lang="en-GB" sz="3600" dirty="0" smtClean="0"/>
              <a:t>Self harm </a:t>
            </a:r>
            <a:r>
              <a:rPr lang="en-GB" sz="3600" dirty="0"/>
              <a:t>is a sign of being </a:t>
            </a:r>
            <a:r>
              <a:rPr lang="en-GB" sz="3600" dirty="0" smtClean="0"/>
              <a:t>overwhelmed</a:t>
            </a:r>
            <a:endParaRPr lang="en-GB" sz="3600" dirty="0"/>
          </a:p>
          <a:p>
            <a:pPr marL="457200" lvl="1" indent="0">
              <a:buNone/>
            </a:pPr>
            <a:endParaRPr lang="en-GB" sz="3600" dirty="0"/>
          </a:p>
          <a:p>
            <a:pPr marL="457200" lvl="1" indent="0">
              <a:buNone/>
            </a:pPr>
            <a:r>
              <a:rPr lang="en-GB" sz="3600" dirty="0" smtClean="0"/>
              <a:t>Untie the ‘Gordian Knot’: The need to succeed vs the need to minister to human needs.</a:t>
            </a:r>
          </a:p>
        </p:txBody>
      </p:sp>
    </p:spTree>
    <p:extLst>
      <p:ext uri="{BB962C8B-B14F-4D97-AF65-F5344CB8AC3E}">
        <p14:creationId xmlns:p14="http://schemas.microsoft.com/office/powerpoint/2010/main" val="207084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Teach young people about their mental health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GB" sz="3900" dirty="0" smtClean="0"/>
              <a:t>Think: Develop strategies for processing life’s ups and downs</a:t>
            </a:r>
          </a:p>
          <a:p>
            <a:pPr marL="457200" lvl="1" indent="0">
              <a:buNone/>
            </a:pPr>
            <a:endParaRPr lang="en-GB" sz="3900" dirty="0"/>
          </a:p>
          <a:p>
            <a:pPr marL="457200" lvl="1" indent="0">
              <a:buNone/>
            </a:pPr>
            <a:r>
              <a:rPr lang="en-GB" sz="3900" dirty="0" smtClean="0"/>
              <a:t>Learn to regulate emotions</a:t>
            </a:r>
          </a:p>
          <a:p>
            <a:pPr marL="457200" lvl="1" indent="0">
              <a:buNone/>
            </a:pPr>
            <a:endParaRPr lang="en-GB" sz="3900" dirty="0" smtClean="0"/>
          </a:p>
          <a:p>
            <a:pPr marL="457200" lvl="1" indent="0">
              <a:buNone/>
            </a:pPr>
            <a:r>
              <a:rPr lang="en-GB" sz="3900" dirty="0" smtClean="0"/>
              <a:t>Better risk assessments: stop catastrophizing</a:t>
            </a:r>
          </a:p>
          <a:p>
            <a:pPr marL="457200" lvl="1" indent="0">
              <a:buNone/>
            </a:pPr>
            <a:endParaRPr lang="en-GB" sz="3900" dirty="0"/>
          </a:p>
          <a:p>
            <a:pPr marL="457200" lvl="1" indent="0">
              <a:buNone/>
            </a:pPr>
            <a:r>
              <a:rPr lang="en-GB" sz="3900" dirty="0" smtClean="0"/>
              <a:t>Analyse consequences of behaviour</a:t>
            </a:r>
          </a:p>
          <a:p>
            <a:pPr marL="457200" lvl="1" indent="0">
              <a:buNone/>
            </a:pPr>
            <a:endParaRPr lang="en-GB" sz="3900" dirty="0" smtClean="0"/>
          </a:p>
          <a:p>
            <a:pPr marL="457200" lvl="1" indent="0">
              <a:buNone/>
            </a:pPr>
            <a:r>
              <a:rPr lang="en-GB" sz="3900" dirty="0" smtClean="0"/>
              <a:t>Grow familiar with </a:t>
            </a:r>
            <a:r>
              <a:rPr lang="en-GB" sz="3900" b="1" dirty="0" smtClean="0"/>
              <a:t>failure</a:t>
            </a:r>
            <a:r>
              <a:rPr lang="en-GB" sz="3900" dirty="0" smtClean="0"/>
              <a:t> as a way to learn</a:t>
            </a:r>
          </a:p>
          <a:p>
            <a:pPr marL="1371600" lvl="3" indent="0">
              <a:buNone/>
            </a:pPr>
            <a:endParaRPr lang="en-GB" sz="3600" dirty="0"/>
          </a:p>
          <a:p>
            <a:pPr marL="914400" lvl="2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78991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457199"/>
            <a:ext cx="10515600" cy="2232212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References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4706"/>
            <a:ext cx="10515600" cy="48322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dirty="0" smtClean="0"/>
              <a:t>BACP (2015) Teen girls feel misunderstood by adults, </a:t>
            </a:r>
            <a:r>
              <a:rPr lang="en-GB" sz="3200" i="1" dirty="0" smtClean="0"/>
              <a:t>Children and Young People</a:t>
            </a:r>
            <a:r>
              <a:rPr lang="en-GB" sz="3200" dirty="0" smtClean="0"/>
              <a:t>, Sept, 6.</a:t>
            </a:r>
          </a:p>
          <a:p>
            <a:pPr marL="0" indent="0">
              <a:buNone/>
            </a:pPr>
            <a:r>
              <a:rPr lang="en-GB" sz="3200" dirty="0" smtClean="0"/>
              <a:t>BACP (2015) Mindfulness for teens on trial, </a:t>
            </a:r>
            <a:r>
              <a:rPr lang="en-GB" sz="3200" i="1" dirty="0" smtClean="0"/>
              <a:t>Therapy Today</a:t>
            </a:r>
            <a:r>
              <a:rPr lang="en-GB" sz="3200" dirty="0" smtClean="0"/>
              <a:t>, Sept, 6</a:t>
            </a:r>
          </a:p>
          <a:p>
            <a:pPr marL="0" indent="0">
              <a:buNone/>
            </a:pPr>
            <a:r>
              <a:rPr lang="en-GB" sz="3200" dirty="0" smtClean="0"/>
              <a:t>BACP (2015) More students seek therapy, </a:t>
            </a:r>
            <a:r>
              <a:rPr lang="en-GB" sz="3200" i="1" dirty="0" smtClean="0"/>
              <a:t>Therapy Today</a:t>
            </a:r>
            <a:r>
              <a:rPr lang="en-GB" sz="3200" dirty="0" smtClean="0"/>
              <a:t>, Oct, 11.</a:t>
            </a:r>
          </a:p>
          <a:p>
            <a:pPr marL="0" indent="0">
              <a:buNone/>
            </a:pPr>
            <a:endParaRPr lang="en-GB" sz="3200" dirty="0" smtClean="0"/>
          </a:p>
          <a:p>
            <a:pPr marL="0" indent="0">
              <a:buNone/>
            </a:pPr>
            <a:r>
              <a:rPr lang="en-GB" sz="3200" dirty="0" err="1" smtClean="0"/>
              <a:t>Borrill</a:t>
            </a:r>
            <a:r>
              <a:rPr lang="en-GB" sz="3200" dirty="0" smtClean="0"/>
              <a:t>, et al. (2009) Students who self-harm: Coping style, Rumination and Alexithymia, Counselling Psychology Quarterly, Vol. 22, No. 4, December, 361-372.</a:t>
            </a:r>
          </a:p>
          <a:p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75261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5459"/>
            <a:ext cx="10515600" cy="55315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3600" dirty="0" smtClean="0"/>
              <a:t>Evans, E., </a:t>
            </a:r>
            <a:r>
              <a:rPr lang="en-GB" sz="3600" dirty="0" err="1" smtClean="0"/>
              <a:t>Hawton</a:t>
            </a:r>
            <a:r>
              <a:rPr lang="en-GB" sz="3600" dirty="0" smtClean="0"/>
              <a:t>, K., and </a:t>
            </a:r>
            <a:r>
              <a:rPr lang="en-GB" sz="3600" dirty="0" err="1" smtClean="0"/>
              <a:t>Rofham</a:t>
            </a:r>
            <a:r>
              <a:rPr lang="en-GB" sz="3600" dirty="0" smtClean="0"/>
              <a:t>, K. (2005) In what ways are adolescents who engage in self-harm or experience thoughts of self-harm different in terms of help-seeking, communication and coping strategies? </a:t>
            </a:r>
            <a:r>
              <a:rPr lang="en-GB" sz="3600" dirty="0" err="1" smtClean="0"/>
              <a:t>Hournal</a:t>
            </a:r>
            <a:r>
              <a:rPr lang="en-GB" sz="3600" dirty="0" smtClean="0"/>
              <a:t> of Adolescents, Vol. 28, 573-587. 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 smtClean="0"/>
              <a:t>Knightsbridge</a:t>
            </a:r>
            <a:r>
              <a:rPr lang="en-GB" sz="3600" dirty="0"/>
              <a:t>, P. (2015) But Why? Understanding why young people turn to self-harm, </a:t>
            </a:r>
            <a:r>
              <a:rPr lang="en-GB" sz="3600" i="1" dirty="0"/>
              <a:t>Therapy Today</a:t>
            </a:r>
            <a:r>
              <a:rPr lang="en-GB" sz="3600" dirty="0"/>
              <a:t>, Sept, 27-30</a:t>
            </a:r>
            <a:r>
              <a:rPr lang="en-GB" sz="3600" dirty="0" smtClean="0"/>
              <a:t>.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 smtClean="0"/>
              <a:t>Knightsbridge, P. (2015) </a:t>
            </a:r>
            <a:r>
              <a:rPr lang="en-GB" sz="3600" i="1" dirty="0" smtClean="0"/>
              <a:t>Self-Harm and Eating Disorders in Schools: A Guide to Whole </a:t>
            </a:r>
            <a:r>
              <a:rPr lang="en-GB" sz="3600" i="1" dirty="0"/>
              <a:t>S</a:t>
            </a:r>
            <a:r>
              <a:rPr lang="en-GB" sz="3600" i="1" dirty="0" smtClean="0"/>
              <a:t>chool </a:t>
            </a:r>
            <a:r>
              <a:rPr lang="en-GB" sz="3600" i="1" dirty="0"/>
              <a:t>S</a:t>
            </a:r>
            <a:r>
              <a:rPr lang="en-GB" sz="3600" i="1" dirty="0" smtClean="0"/>
              <a:t>trategies and Practical </a:t>
            </a:r>
            <a:r>
              <a:rPr lang="en-GB" sz="3600" i="1" dirty="0"/>
              <a:t>S</a:t>
            </a:r>
            <a:r>
              <a:rPr lang="en-GB" sz="3600" i="1" dirty="0" smtClean="0"/>
              <a:t>upport</a:t>
            </a:r>
            <a:r>
              <a:rPr lang="en-GB" sz="3600" dirty="0" smtClean="0"/>
              <a:t>, London: Jessica Kingsley.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 err="1"/>
              <a:t>Luthar</a:t>
            </a:r>
            <a:r>
              <a:rPr lang="en-GB" sz="3600" dirty="0"/>
              <a:t>, S. S. (2013) The problem with rich kids, </a:t>
            </a:r>
            <a:r>
              <a:rPr lang="en-GB" sz="3600" i="1" dirty="0"/>
              <a:t>Psychology Today,</a:t>
            </a:r>
            <a:r>
              <a:rPr lang="en-GB" sz="3600" dirty="0"/>
              <a:t> Nov/Dec, 87.</a:t>
            </a:r>
          </a:p>
          <a:p>
            <a:pPr marL="0" indent="0">
              <a:buNone/>
            </a:pPr>
            <a:endParaRPr lang="en-GB" sz="3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178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dirty="0" err="1" smtClean="0"/>
              <a:t>Luthar</a:t>
            </a:r>
            <a:r>
              <a:rPr lang="en-GB" sz="3200" dirty="0" smtClean="0"/>
              <a:t>, S. S., and Sexton, C. C. (2005) The high price of affluence,  In: R. </a:t>
            </a:r>
            <a:r>
              <a:rPr lang="en-GB" sz="3200" dirty="0" err="1" smtClean="0"/>
              <a:t>Kail</a:t>
            </a:r>
            <a:r>
              <a:rPr lang="en-GB" sz="3200" dirty="0" smtClean="0"/>
              <a:t> (Ed.) </a:t>
            </a:r>
            <a:r>
              <a:rPr lang="en-GB" sz="3200" i="1" dirty="0" smtClean="0"/>
              <a:t>Advances in Child Development</a:t>
            </a:r>
            <a:r>
              <a:rPr lang="en-GB" sz="3200" dirty="0" smtClean="0"/>
              <a:t>. San Diego: CA: Academic Press.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 smtClean="0"/>
              <a:t>Nock, M.K., and Mendes, W. B. (2008) Physiological Arousal, Distress Tolerance, and Social Problem-Solving Deficits Among Adolescent Self-Injurers, </a:t>
            </a:r>
            <a:r>
              <a:rPr lang="en-GB" sz="3200" i="1" dirty="0" smtClean="0"/>
              <a:t>Journal of Consulting and Clinical Psychology,</a:t>
            </a:r>
            <a:r>
              <a:rPr lang="en-GB" sz="3200" dirty="0" smtClean="0"/>
              <a:t> Vol. 78, No. 1, 28-38.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 smtClean="0"/>
              <a:t>Nock, M. K., and </a:t>
            </a:r>
            <a:r>
              <a:rPr lang="en-GB" sz="3200" dirty="0" err="1" smtClean="0"/>
              <a:t>Prinstein</a:t>
            </a:r>
            <a:r>
              <a:rPr lang="en-GB" sz="3200" dirty="0" smtClean="0"/>
              <a:t>, M. J. (2005) Contextual Features and Behavioural Functions of Self-Mutilation Among Adolescents, </a:t>
            </a:r>
            <a:r>
              <a:rPr lang="en-GB" sz="3200" i="1" dirty="0" smtClean="0"/>
              <a:t>Journal of Abnormal Psychology</a:t>
            </a:r>
            <a:r>
              <a:rPr lang="en-GB" sz="3200" dirty="0" smtClean="0"/>
              <a:t>, Vol. 114, No. 1, 140-146.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213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4023"/>
            <a:ext cx="10515600" cy="4912939"/>
          </a:xfrm>
        </p:spPr>
        <p:txBody>
          <a:bodyPr/>
          <a:lstStyle/>
          <a:p>
            <a:pPr marL="0" indent="0">
              <a:buNone/>
            </a:pPr>
            <a:r>
              <a:rPr lang="en-GB" sz="3200" dirty="0"/>
              <a:t>Yates, T. M., Tracy, A. J., and </a:t>
            </a:r>
            <a:r>
              <a:rPr lang="en-GB" sz="3200" dirty="0" err="1"/>
              <a:t>Luthar</a:t>
            </a:r>
            <a:r>
              <a:rPr lang="en-GB" sz="3200" dirty="0"/>
              <a:t>, S. S. (2008) </a:t>
            </a:r>
            <a:r>
              <a:rPr lang="en-GB" sz="3200" dirty="0" err="1"/>
              <a:t>Nonsuicidal</a:t>
            </a:r>
            <a:r>
              <a:rPr lang="en-GB" sz="3200" dirty="0"/>
              <a:t> self-injury among ‘privileged’ youths: Longitudinal and cross-sectional approaches to developmental process. </a:t>
            </a:r>
            <a:r>
              <a:rPr lang="en-GB" sz="3200" i="1" dirty="0"/>
              <a:t>Journal of Consulting and Clinical Psychology</a:t>
            </a:r>
            <a:r>
              <a:rPr lang="en-GB" sz="3200" dirty="0"/>
              <a:t>, Vol 76 (1), Suicide and </a:t>
            </a:r>
            <a:r>
              <a:rPr lang="en-GB" sz="3200" dirty="0" err="1"/>
              <a:t>Nonsuicidal</a:t>
            </a:r>
            <a:r>
              <a:rPr lang="en-GB" sz="3200" dirty="0"/>
              <a:t> Self-Injury, 52-62.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51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2659"/>
            <a:ext cx="10515600" cy="5074304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3200" dirty="0" smtClean="0"/>
              <a:t>46 % of 17 to 21 year-olds say they have needed help (GAS, 2015)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 smtClean="0"/>
              <a:t>Self-harm tops a list of health concerns for girls aged 11-21, closely followed by mental illness, depression, and eating disorders (BACP, </a:t>
            </a:r>
            <a:r>
              <a:rPr lang="en-GB" sz="3200" u="sng" dirty="0" smtClean="0"/>
              <a:t>Therapy Today</a:t>
            </a:r>
            <a:r>
              <a:rPr lang="en-GB" sz="3200" dirty="0" smtClean="0"/>
              <a:t>, Sept 2016)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 smtClean="0"/>
              <a:t>53% of girls aged 11-21 feel they don’t know enough about mental health issues amongst young people (BACP, </a:t>
            </a:r>
            <a:r>
              <a:rPr lang="en-GB" sz="3200" u="sng" dirty="0" smtClean="0"/>
              <a:t>Therapy Today</a:t>
            </a:r>
            <a:r>
              <a:rPr lang="en-GB" sz="3200" dirty="0" smtClean="0"/>
              <a:t>, Sept 2015)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58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Mental health in universities</a:t>
            </a:r>
            <a:b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GB" sz="3200" dirty="0" smtClean="0">
                <a:solidFill>
                  <a:schemeClr val="accent5">
                    <a:lumMod val="50000"/>
                  </a:schemeClr>
                </a:solidFill>
              </a:rPr>
              <a:t>(Higher Education Funding Council for England, BACP Therapy Today, Oct 2015)</a:t>
            </a:r>
            <a:endParaRPr lang="en-GB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3200" smtClean="0"/>
              <a:t>Number </a:t>
            </a:r>
            <a:r>
              <a:rPr lang="en-GB" sz="3200" dirty="0" smtClean="0"/>
              <a:t>of students presenting with mental health problems increased by 125% between 2012-2013 (8,000 to 18,000)</a:t>
            </a:r>
          </a:p>
          <a:p>
            <a:pPr marL="0" indent="0">
              <a:buNone/>
            </a:pPr>
            <a:endParaRPr lang="en-GB" sz="3200" dirty="0" smtClean="0"/>
          </a:p>
          <a:p>
            <a:pPr marL="0" indent="0">
              <a:buNone/>
            </a:pPr>
            <a:r>
              <a:rPr lang="en-GB" sz="3200" dirty="0" smtClean="0"/>
              <a:t>Problems increased in </a:t>
            </a:r>
            <a:r>
              <a:rPr lang="en-GB" sz="3200" b="1" dirty="0" smtClean="0"/>
              <a:t>complexity</a:t>
            </a:r>
            <a:r>
              <a:rPr lang="en-GB" sz="3200" dirty="0" smtClean="0"/>
              <a:t> as well as in </a:t>
            </a:r>
            <a:r>
              <a:rPr lang="en-GB" sz="3200" b="1" dirty="0" smtClean="0"/>
              <a:t>number</a:t>
            </a:r>
            <a:r>
              <a:rPr lang="en-GB" sz="3200" dirty="0" smtClean="0"/>
              <a:t> (formerly homesickness and relational problems, now prevalence of depression, anxiety and self-harm</a:t>
            </a:r>
            <a:r>
              <a:rPr lang="en-GB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6342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Mental Health of ‘Privileged’ Young People: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1285"/>
            <a:ext cx="10515600" cy="4351338"/>
          </a:xfrm>
        </p:spPr>
        <p:txBody>
          <a:bodyPr>
            <a:noAutofit/>
          </a:bodyPr>
          <a:lstStyle/>
          <a:p>
            <a:endParaRPr lang="en-GB" sz="3200" dirty="0" smtClean="0"/>
          </a:p>
          <a:p>
            <a:pPr marL="0" indent="0">
              <a:buNone/>
            </a:pPr>
            <a:r>
              <a:rPr lang="en-GB" sz="3200" dirty="0" smtClean="0"/>
              <a:t>30-40% of affluent 12 to 18-year-olds experience troubling </a:t>
            </a:r>
            <a:r>
              <a:rPr lang="en-GB" sz="3200" dirty="0"/>
              <a:t>psychological symptoms and 22% suffer from serious depression </a:t>
            </a:r>
            <a:r>
              <a:rPr lang="en-GB" sz="3200" dirty="0" smtClean="0"/>
              <a:t> (</a:t>
            </a:r>
            <a:r>
              <a:rPr lang="en-GB" sz="3200" dirty="0" err="1" smtClean="0"/>
              <a:t>Luthar</a:t>
            </a:r>
            <a:r>
              <a:rPr lang="en-GB" sz="3200" dirty="0" smtClean="0"/>
              <a:t> and Sexton, 2005)</a:t>
            </a:r>
          </a:p>
          <a:p>
            <a:pPr marL="0" indent="0">
              <a:buNone/>
            </a:pPr>
            <a:endParaRPr lang="en-GB" sz="3200" dirty="0" smtClean="0"/>
          </a:p>
          <a:p>
            <a:pPr marL="0" indent="0">
              <a:buNone/>
            </a:pPr>
            <a:r>
              <a:rPr lang="en-GB" sz="3200" dirty="0" smtClean="0"/>
              <a:t>More than twice as much depression, anxiety and deliberate self-harm as the US national average (</a:t>
            </a:r>
            <a:r>
              <a:rPr lang="en-GB" sz="3200" dirty="0" err="1" smtClean="0"/>
              <a:t>Luthar</a:t>
            </a:r>
            <a:r>
              <a:rPr lang="en-GB" sz="3200" dirty="0" smtClean="0"/>
              <a:t>, 2013)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 smtClean="0"/>
              <a:t>[1300 privileged YP] one third self-harmed regularly (Yates </a:t>
            </a:r>
            <a:r>
              <a:rPr lang="en-GB" sz="3200" i="1" dirty="0" smtClean="0"/>
              <a:t>et al</a:t>
            </a:r>
            <a:r>
              <a:rPr lang="en-GB" sz="3200" dirty="0" smtClean="0"/>
              <a:t>,2008)</a:t>
            </a:r>
          </a:p>
        </p:txBody>
      </p:sp>
    </p:spTree>
    <p:extLst>
      <p:ext uri="{BB962C8B-B14F-4D97-AF65-F5344CB8AC3E}">
        <p14:creationId xmlns:p14="http://schemas.microsoft.com/office/powerpoint/2010/main" val="415204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 ‘Privileged’ Young People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3200" dirty="0" smtClean="0"/>
          </a:p>
          <a:p>
            <a:pPr marL="0" indent="0">
              <a:buNone/>
            </a:pPr>
            <a:r>
              <a:rPr lang="en-GB" sz="3600" dirty="0" smtClean="0"/>
              <a:t>Top 6% of population (Savage, </a:t>
            </a:r>
            <a:r>
              <a:rPr lang="en-GB" sz="3600" i="1" dirty="0" smtClean="0"/>
              <a:t>et al</a:t>
            </a:r>
            <a:r>
              <a:rPr lang="en-GB" sz="3600" dirty="0" smtClean="0"/>
              <a:t>, 2015)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 smtClean="0"/>
              <a:t>Predominance of business and professional careers (Savage, </a:t>
            </a:r>
            <a:r>
              <a:rPr lang="en-GB" sz="3600" i="1" dirty="0" smtClean="0"/>
              <a:t>et al</a:t>
            </a:r>
            <a:r>
              <a:rPr lang="en-GB" sz="3600" dirty="0" smtClean="0"/>
              <a:t>, 2015)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 smtClean="0"/>
              <a:t>Business values (Lund,</a:t>
            </a:r>
            <a:r>
              <a:rPr lang="en-GB" sz="3600" i="1" dirty="0" smtClean="0"/>
              <a:t> </a:t>
            </a:r>
            <a:r>
              <a:rPr lang="en-GB" sz="3600" dirty="0" smtClean="0"/>
              <a:t>2014 </a:t>
            </a:r>
            <a:r>
              <a:rPr lang="en-GB" sz="3600" i="1" dirty="0" smtClean="0"/>
              <a:t>unpublished)</a:t>
            </a:r>
            <a:endParaRPr lang="en-GB" sz="3600" i="1" dirty="0"/>
          </a:p>
        </p:txBody>
      </p:sp>
    </p:spTree>
    <p:extLst>
      <p:ext uri="{BB962C8B-B14F-4D97-AF65-F5344CB8AC3E}">
        <p14:creationId xmlns:p14="http://schemas.microsoft.com/office/powerpoint/2010/main" val="200857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dolescence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600" dirty="0" smtClean="0"/>
              <a:t>Brain changes</a:t>
            </a:r>
          </a:p>
          <a:p>
            <a:r>
              <a:rPr lang="en-GB" sz="3600" dirty="0" smtClean="0"/>
              <a:t>Emotional volatility- </a:t>
            </a:r>
            <a:r>
              <a:rPr lang="en-GB" sz="3600" dirty="0" err="1" smtClean="0"/>
              <a:t>Catastophising</a:t>
            </a:r>
            <a:endParaRPr lang="en-GB" sz="3600" dirty="0" smtClean="0"/>
          </a:p>
          <a:p>
            <a:r>
              <a:rPr lang="en-GB" sz="3600" dirty="0" smtClean="0"/>
              <a:t>Difficulty naming emotions</a:t>
            </a:r>
          </a:p>
          <a:p>
            <a:r>
              <a:rPr lang="en-GB" sz="3600" dirty="0" smtClean="0"/>
              <a:t>Difficulty with metacognition</a:t>
            </a:r>
          </a:p>
          <a:p>
            <a:r>
              <a:rPr lang="en-GB" sz="3600" dirty="0" smtClean="0"/>
              <a:t>Reliance on external methods of soothing</a:t>
            </a:r>
          </a:p>
          <a:p>
            <a:r>
              <a:rPr lang="en-GB" sz="3600" dirty="0" smtClean="0"/>
              <a:t>Difficulty analysing social situations</a:t>
            </a:r>
          </a:p>
          <a:p>
            <a:r>
              <a:rPr lang="en-GB" sz="3600" dirty="0" smtClean="0"/>
              <a:t>Adult bodies but child-like strategies for solving life problems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7992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       </a:t>
            </a:r>
            <a:r>
              <a:rPr lang="en-GB" u="sng" dirty="0" smtClean="0">
                <a:solidFill>
                  <a:schemeClr val="accent5">
                    <a:lumMod val="50000"/>
                  </a:schemeClr>
                </a:solidFill>
              </a:rPr>
              <a:t>Parents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                           </a:t>
            </a:r>
            <a:r>
              <a:rPr lang="en-GB" u="sng" dirty="0" smtClean="0">
                <a:solidFill>
                  <a:schemeClr val="accent5">
                    <a:lumMod val="50000"/>
                  </a:schemeClr>
                </a:solidFill>
              </a:rPr>
              <a:t>Adolescents</a:t>
            </a:r>
            <a:endParaRPr lang="en-GB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Organised</a:t>
            </a:r>
          </a:p>
          <a:p>
            <a:r>
              <a:rPr lang="en-GB" dirty="0" smtClean="0"/>
              <a:t>Proactive</a:t>
            </a:r>
          </a:p>
          <a:p>
            <a:r>
              <a:rPr lang="en-GB" dirty="0" smtClean="0"/>
              <a:t>Strategic</a:t>
            </a:r>
          </a:p>
          <a:p>
            <a:r>
              <a:rPr lang="en-GB" dirty="0" smtClean="0"/>
              <a:t>Productive (</a:t>
            </a:r>
            <a:r>
              <a:rPr lang="en-GB" dirty="0"/>
              <a:t>P</a:t>
            </a:r>
            <a:r>
              <a:rPr lang="en-GB" dirty="0" smtClean="0"/>
              <a:t>roduct oriented)</a:t>
            </a:r>
          </a:p>
          <a:p>
            <a:r>
              <a:rPr lang="en-GB" dirty="0" smtClean="0"/>
              <a:t>Assertive</a:t>
            </a:r>
          </a:p>
          <a:p>
            <a:r>
              <a:rPr lang="en-GB" dirty="0" smtClean="0"/>
              <a:t>Independent</a:t>
            </a:r>
          </a:p>
          <a:p>
            <a:r>
              <a:rPr lang="en-GB" dirty="0" smtClean="0"/>
              <a:t>Time poor</a:t>
            </a:r>
          </a:p>
          <a:p>
            <a:r>
              <a:rPr lang="en-GB" dirty="0" smtClean="0"/>
              <a:t>Focused on responsibilities</a:t>
            </a:r>
          </a:p>
          <a:p>
            <a:r>
              <a:rPr lang="en-GB" dirty="0" smtClean="0"/>
              <a:t>Calculating risk</a:t>
            </a:r>
          </a:p>
          <a:p>
            <a:r>
              <a:rPr lang="en-GB" dirty="0" smtClean="0"/>
              <a:t>Tenacious</a:t>
            </a:r>
          </a:p>
          <a:p>
            <a:r>
              <a:rPr lang="en-GB" dirty="0" smtClean="0"/>
              <a:t>Consistent</a:t>
            </a:r>
          </a:p>
          <a:p>
            <a:r>
              <a:rPr lang="en-GB" dirty="0" smtClean="0"/>
              <a:t>Problem solving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Unorganised</a:t>
            </a:r>
          </a:p>
          <a:p>
            <a:r>
              <a:rPr lang="en-GB" dirty="0" smtClean="0"/>
              <a:t>Reactive</a:t>
            </a:r>
          </a:p>
          <a:p>
            <a:r>
              <a:rPr lang="en-GB" dirty="0" smtClean="0"/>
              <a:t>Inconsistent</a:t>
            </a:r>
          </a:p>
          <a:p>
            <a:r>
              <a:rPr lang="en-GB" dirty="0" smtClean="0"/>
              <a:t>Process oriented</a:t>
            </a:r>
          </a:p>
          <a:p>
            <a:r>
              <a:rPr lang="en-GB" dirty="0" smtClean="0"/>
              <a:t>Deferential</a:t>
            </a:r>
          </a:p>
          <a:p>
            <a:r>
              <a:rPr lang="en-GB" dirty="0" smtClean="0"/>
              <a:t>Dependent</a:t>
            </a:r>
          </a:p>
          <a:p>
            <a:r>
              <a:rPr lang="en-GB" dirty="0" smtClean="0"/>
              <a:t>Time rich</a:t>
            </a:r>
          </a:p>
          <a:p>
            <a:r>
              <a:rPr lang="en-GB" dirty="0" smtClean="0"/>
              <a:t>Focused on interests</a:t>
            </a:r>
          </a:p>
          <a:p>
            <a:r>
              <a:rPr lang="en-GB" dirty="0" smtClean="0"/>
              <a:t>Inability to calculate risk</a:t>
            </a:r>
          </a:p>
          <a:p>
            <a:r>
              <a:rPr lang="en-GB" dirty="0" smtClean="0"/>
              <a:t>Give up easily if task is difficult</a:t>
            </a:r>
          </a:p>
          <a:p>
            <a:r>
              <a:rPr lang="en-GB" dirty="0" smtClean="0"/>
              <a:t>Inconsistent</a:t>
            </a:r>
          </a:p>
          <a:p>
            <a:r>
              <a:rPr lang="en-GB" dirty="0" smtClean="0"/>
              <a:t>Highly reactive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595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What is self harm?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200" dirty="0"/>
              <a:t>S</a:t>
            </a:r>
            <a:r>
              <a:rPr lang="en-GB" sz="3200" dirty="0" smtClean="0"/>
              <a:t>cratching</a:t>
            </a:r>
          </a:p>
          <a:p>
            <a:pPr marL="0" indent="0" algn="ctr">
              <a:buNone/>
            </a:pPr>
            <a:r>
              <a:rPr lang="en-GB" sz="3200" dirty="0" smtClean="0"/>
              <a:t>Cutting</a:t>
            </a:r>
          </a:p>
          <a:p>
            <a:pPr marL="0" indent="0" algn="ctr">
              <a:buNone/>
            </a:pPr>
            <a:r>
              <a:rPr lang="en-GB" sz="3200" dirty="0" smtClean="0"/>
              <a:t>Burning</a:t>
            </a:r>
          </a:p>
          <a:p>
            <a:pPr marL="0" indent="0" algn="ctr">
              <a:buNone/>
            </a:pPr>
            <a:r>
              <a:rPr lang="en-GB" sz="3200" dirty="0" smtClean="0"/>
              <a:t>Poisoning</a:t>
            </a:r>
          </a:p>
          <a:p>
            <a:pPr marL="0" indent="0" algn="ctr">
              <a:buNone/>
            </a:pPr>
            <a:r>
              <a:rPr lang="en-GB" sz="3200" dirty="0" smtClean="0"/>
              <a:t>Overdose</a:t>
            </a:r>
          </a:p>
          <a:p>
            <a:pPr marL="0" indent="0" algn="ctr">
              <a:buNone/>
            </a:pPr>
            <a:r>
              <a:rPr lang="en-GB" sz="3200" dirty="0" smtClean="0"/>
              <a:t>Binge drinking</a:t>
            </a:r>
          </a:p>
          <a:p>
            <a:pPr marL="0" indent="0" algn="ctr">
              <a:buNone/>
            </a:pPr>
            <a:r>
              <a:rPr lang="en-GB" sz="3200" dirty="0" smtClean="0"/>
              <a:t>Starving (eating disorders)</a:t>
            </a:r>
          </a:p>
          <a:p>
            <a:pPr marL="0" indent="0" algn="ctr">
              <a:buNone/>
            </a:pPr>
            <a:r>
              <a:rPr lang="en-GB" sz="3200" dirty="0" smtClean="0"/>
              <a:t>Punishing body (discomfort, cold, bindings)</a:t>
            </a:r>
          </a:p>
          <a:p>
            <a:pPr marL="0" indent="0" algn="ctr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51974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</TotalTime>
  <Words>1250</Words>
  <Application>Microsoft Office PowerPoint</Application>
  <PresentationFormat>Widescreen</PresentationFormat>
  <Paragraphs>191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What a shame! </vt:lpstr>
      <vt:lpstr>Statistics on the mental health of teenagers</vt:lpstr>
      <vt:lpstr>PowerPoint Presentation</vt:lpstr>
      <vt:lpstr>Mental health in universities (Higher Education Funding Council for England, BACP Therapy Today, Oct 2015)</vt:lpstr>
      <vt:lpstr>Mental Health of ‘Privileged’ Young People:</vt:lpstr>
      <vt:lpstr> ‘Privileged’ Young People</vt:lpstr>
      <vt:lpstr>Adolescence</vt:lpstr>
      <vt:lpstr>       Parents                           Adolescents</vt:lpstr>
      <vt:lpstr>What is self harm?</vt:lpstr>
      <vt:lpstr>Who self harms?</vt:lpstr>
      <vt:lpstr>Why self harm? Because it works!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Common questions about self harm</vt:lpstr>
      <vt:lpstr>Is there a continuum of self harm?</vt:lpstr>
      <vt:lpstr>What can we do to help these young people?</vt:lpstr>
      <vt:lpstr>PowerPoint Presentation</vt:lpstr>
      <vt:lpstr>Teach young people about their mental health</vt:lpstr>
      <vt:lpstr>References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 shame!</dc:title>
  <dc:creator>Leslie Lund</dc:creator>
  <cp:lastModifiedBy>Leslie Lund</cp:lastModifiedBy>
  <cp:revision>49</cp:revision>
  <dcterms:created xsi:type="dcterms:W3CDTF">2015-12-28T15:41:33Z</dcterms:created>
  <dcterms:modified xsi:type="dcterms:W3CDTF">2016-07-27T18:16:43Z</dcterms:modified>
</cp:coreProperties>
</file>